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348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98" r:id="rId14"/>
    <p:sldId id="359" r:id="rId15"/>
    <p:sldId id="361" r:id="rId16"/>
    <p:sldId id="362" r:id="rId17"/>
    <p:sldId id="363" r:id="rId18"/>
    <p:sldId id="364" r:id="rId19"/>
    <p:sldId id="365" r:id="rId20"/>
    <p:sldId id="401" r:id="rId21"/>
    <p:sldId id="366" r:id="rId22"/>
    <p:sldId id="368" r:id="rId23"/>
    <p:sldId id="370" r:id="rId24"/>
    <p:sldId id="371" r:id="rId25"/>
    <p:sldId id="400" r:id="rId26"/>
    <p:sldId id="372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3" r:id="rId46"/>
    <p:sldId id="392" r:id="rId47"/>
    <p:sldId id="394" r:id="rId48"/>
    <p:sldId id="395" r:id="rId49"/>
    <p:sldId id="396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entury Schoolbook" panose="02040604050505020304" pitchFamily="18" charset="0"/>
      <p:regular r:id="rId56"/>
      <p:bold r:id="rId57"/>
      <p:italic r:id="rId58"/>
      <p:boldItalic r:id="rId59"/>
    </p:embeddedFont>
    <p:embeddedFont>
      <p:font typeface="Playfair Display" panose="020B0604020202020204" charset="0"/>
      <p:regular r:id="rId60"/>
      <p:bold r:id="rId61"/>
      <p:italic r:id="rId62"/>
      <p:boldItalic r:id="rId63"/>
    </p:embeddedFont>
    <p:embeddedFont>
      <p:font typeface="Raleway Light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98"/>
            <p14:sldId id="359"/>
            <p14:sldId id="361"/>
            <p14:sldId id="362"/>
            <p14:sldId id="363"/>
            <p14:sldId id="364"/>
            <p14:sldId id="365"/>
            <p14:sldId id="401"/>
            <p14:sldId id="366"/>
            <p14:sldId id="368"/>
            <p14:sldId id="370"/>
            <p14:sldId id="371"/>
            <p14:sldId id="400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2"/>
            <p14:sldId id="394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Block</a:t>
            </a:r>
            <a:r>
              <a:rPr lang="en-US" baseline="0" dirty="0"/>
              <a:t> size = 4 (</a:t>
            </a:r>
            <a:r>
              <a:rPr lang="en-US" baseline="0" dirty="0" err="1"/>
              <a:t>tid</a:t>
            </a:r>
            <a:r>
              <a:rPr lang="en-US" baseline="0" dirty="0"/>
              <a:t> = 0-3)</a:t>
            </a:r>
          </a:p>
          <a:p>
            <a:r>
              <a:rPr lang="en-US" baseline="0" dirty="0"/>
              <a:t>Vector = 3 1 7 0 4 1 6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34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sum is in</a:t>
            </a:r>
            <a:r>
              <a:rPr lang="en-US" baseline="0" dirty="0"/>
              <a:t> shared memory?</a:t>
            </a:r>
          </a:p>
          <a:p>
            <a:r>
              <a:rPr lang="en-US" baseline="0" dirty="0"/>
              <a:t>Do example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74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techniques</a:t>
            </a:r>
            <a:r>
              <a:rPr lang="en-US" baseline="0" dirty="0"/>
              <a:t> to improve even further the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02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23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39737-F117-465A-BB98-290369E804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0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the problem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78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 choose the highest amount</a:t>
            </a:r>
          </a:p>
          <a:p>
            <a:r>
              <a:rPr lang="en-US" dirty="0" err="1"/>
              <a:t>Whats</a:t>
            </a:r>
            <a:r>
              <a:rPr lang="en-US" dirty="0"/>
              <a:t> the problem? Data dependent!</a:t>
            </a:r>
          </a:p>
          <a:p>
            <a:r>
              <a:rPr lang="en-US" dirty="0"/>
              <a:t>What happens if all the data falls into</a:t>
            </a:r>
            <a:r>
              <a:rPr lang="en-US" baseline="0" dirty="0"/>
              <a:t> the same bin?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21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inside-volta/" TargetMode="External"/><Relationship Id="rId2" Type="http://schemas.openxmlformats.org/officeDocument/2006/relationships/hyperlink" Target="https://devblogs.nvidia.com/cooperative-group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095041" y="2907497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Spring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50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  <a:p>
            <a:pPr lvl="1"/>
            <a:r>
              <a:rPr lang="en-US" sz="2100" dirty="0"/>
              <a:t>Each thread block takes 2*</a:t>
            </a:r>
            <a:r>
              <a:rPr lang="en-US" sz="2100" dirty="0" err="1"/>
              <a:t>BlockDim</a:t>
            </a:r>
            <a:r>
              <a:rPr lang="en-US" sz="2100" dirty="0"/>
              <a:t> input elements</a:t>
            </a:r>
          </a:p>
          <a:p>
            <a:pPr lvl="1"/>
            <a:r>
              <a:rPr lang="en-US" sz="2100" dirty="0"/>
              <a:t>Each threads loads 2 elements into shared memory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742" y="2925403"/>
            <a:ext cx="4259954" cy="11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syncthreads</a:t>
            </a:r>
            <a:r>
              <a:rPr lang="en-US" dirty="0"/>
              <a:t>()?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768" y="2165955"/>
            <a:ext cx="3183190" cy="1048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0BB4DB-D24B-4F56-A527-D2DC8E0464A9}"/>
              </a:ext>
            </a:extLst>
          </p:cNvPr>
          <p:cNvSpPr txBox="1">
            <a:spLocks/>
          </p:cNvSpPr>
          <p:nvPr/>
        </p:nvSpPr>
        <p:spPr>
          <a:xfrm>
            <a:off x="3937747" y="1612601"/>
            <a:ext cx="4962336" cy="260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en-US" dirty="0"/>
              <a:t>Thread 0 in each thread block write the sum of the thread block in </a:t>
            </a:r>
            <a:r>
              <a:rPr lang="en-US" dirty="0" err="1"/>
              <a:t>partialSum</a:t>
            </a:r>
            <a:r>
              <a:rPr lang="en-US" dirty="0"/>
              <a:t>[0] into a vector indexed by the </a:t>
            </a:r>
            <a:r>
              <a:rPr lang="en-US" dirty="0" err="1"/>
              <a:t>blockIdx.x</a:t>
            </a:r>
            <a:endParaRPr lang="en-US" dirty="0"/>
          </a:p>
          <a:p>
            <a:r>
              <a:rPr lang="en-US" dirty="0"/>
              <a:t>There can be a large number of such sums if the original vector is very large</a:t>
            </a:r>
          </a:p>
          <a:p>
            <a:pPr lvl="1"/>
            <a:r>
              <a:rPr lang="en-US" dirty="0"/>
              <a:t>The host code may iterate and launch another kernel</a:t>
            </a:r>
          </a:p>
          <a:p>
            <a:r>
              <a:rPr lang="en-US" dirty="0"/>
              <a:t>If there are only a small number of sums, the host can simply transfer the data back and add them together</a:t>
            </a:r>
          </a:p>
        </p:txBody>
      </p:sp>
    </p:spTree>
    <p:extLst>
      <p:ext uri="{BB962C8B-B14F-4D97-AF65-F5344CB8AC3E}">
        <p14:creationId xmlns:p14="http://schemas.microsoft.com/office/powerpoint/2010/main" val="401232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 b="11021"/>
          <a:stretch/>
        </p:blipFill>
        <p:spPr>
          <a:xfrm>
            <a:off x="3469709" y="1515166"/>
            <a:ext cx="4248150" cy="27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/>
          <a:stretch/>
        </p:blipFill>
        <p:spPr>
          <a:xfrm>
            <a:off x="3469709" y="1515166"/>
            <a:ext cx="4248150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6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 better reduction?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36" y="1515507"/>
            <a:ext cx="4574794" cy="30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There’s a problem</a:t>
            </a:r>
          </a:p>
          <a:p>
            <a:pPr lvl="1"/>
            <a:r>
              <a:rPr lang="en-US" sz="2100" dirty="0"/>
              <a:t>Idle threads!</a:t>
            </a:r>
          </a:p>
          <a:p>
            <a:pPr lvl="1"/>
            <a:r>
              <a:rPr lang="en-US" sz="2100" dirty="0"/>
              <a:t>Half of the threads are idle on first loop iteration!</a:t>
            </a:r>
          </a:p>
          <a:p>
            <a:pPr lvl="1"/>
            <a:r>
              <a:rPr lang="en-US" sz="2100" dirty="0"/>
              <a:t>This is wasteful….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27" y="3018793"/>
            <a:ext cx="3505634" cy="13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 the number of blocks, and replace single load: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two loads and first add of the reduction: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87" y="1747776"/>
            <a:ext cx="4950347" cy="1222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87" y="3365829"/>
            <a:ext cx="4950347" cy="13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Unrolling the last warp</a:t>
            </a:r>
          </a:p>
          <a:p>
            <a:pPr lvl="1"/>
            <a:r>
              <a:rPr lang="en-US" sz="2100" dirty="0"/>
              <a:t>As reduction proceeds, # “active” threads decreases</a:t>
            </a:r>
          </a:p>
          <a:p>
            <a:pPr lvl="2"/>
            <a:r>
              <a:rPr lang="en-US" sz="1500" dirty="0"/>
              <a:t>When s &lt;= 32, we have only one warp left</a:t>
            </a:r>
          </a:p>
          <a:p>
            <a:pPr lvl="1"/>
            <a:r>
              <a:rPr lang="en-US" sz="2100" dirty="0"/>
              <a:t>Instructions are SIMD synchronous within a warp</a:t>
            </a:r>
          </a:p>
          <a:p>
            <a:pPr lvl="1"/>
            <a:r>
              <a:rPr lang="en-US" sz="2100" dirty="0"/>
              <a:t>That means when s &lt;= 32:</a:t>
            </a:r>
          </a:p>
          <a:p>
            <a:pPr lvl="2"/>
            <a:r>
              <a:rPr lang="en-US" sz="1500" dirty="0"/>
              <a:t>We don’t need to __</a:t>
            </a:r>
            <a:r>
              <a:rPr lang="en-US" sz="1500" dirty="0" err="1"/>
              <a:t>syncthreads</a:t>
            </a:r>
            <a:r>
              <a:rPr lang="en-US" sz="1500" dirty="0"/>
              <a:t>()</a:t>
            </a:r>
          </a:p>
          <a:p>
            <a:pPr lvl="2"/>
            <a:r>
              <a:rPr lang="en-US" sz="1500" dirty="0"/>
              <a:t>We don’t need “if (</a:t>
            </a:r>
            <a:r>
              <a:rPr lang="en-US" sz="1500" dirty="0" err="1"/>
              <a:t>tid</a:t>
            </a:r>
            <a:r>
              <a:rPr lang="en-US" sz="1500" dirty="0"/>
              <a:t> &lt; s)” because it doesn’t save any work</a:t>
            </a:r>
          </a:p>
          <a:p>
            <a:pPr lvl="1"/>
            <a:r>
              <a:rPr lang="en-US" sz="2100" dirty="0"/>
              <a:t>Lets unroll the last 6 iterations of the inner loop</a:t>
            </a:r>
          </a:p>
        </p:txBody>
      </p:sp>
    </p:spTree>
    <p:extLst>
      <p:ext uri="{BB962C8B-B14F-4D97-AF65-F5344CB8AC3E}">
        <p14:creationId xmlns:p14="http://schemas.microsoft.com/office/powerpoint/2010/main" val="301835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saves useless work in all warps, not just the last one!</a:t>
            </a:r>
          </a:p>
          <a:p>
            <a:r>
              <a:rPr lang="en-US" dirty="0"/>
              <a:t>Without unrolling, all warps execute every iteration of the for loop and if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247"/>
          <a:stretch/>
        </p:blipFill>
        <p:spPr>
          <a:xfrm>
            <a:off x="316512" y="2662654"/>
            <a:ext cx="4033889" cy="151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2CE69-2317-4193-B1CC-5921594D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05"/>
          <a:stretch/>
        </p:blipFill>
        <p:spPr>
          <a:xfrm>
            <a:off x="4667039" y="2662654"/>
            <a:ext cx="4033889" cy="15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67418" y="1419984"/>
            <a:ext cx="4709787" cy="32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Applications</a:t>
            </a:r>
          </a:p>
          <a:p>
            <a:pPr lvl="1"/>
            <a:r>
              <a:rPr lang="en-US" sz="2000" dirty="0"/>
              <a:t>Parallel Reduction</a:t>
            </a:r>
          </a:p>
          <a:p>
            <a:pPr lvl="1"/>
            <a:r>
              <a:rPr lang="en-US" sz="2000" dirty="0"/>
              <a:t>Prefix Sum (Scan)</a:t>
            </a:r>
          </a:p>
          <a:p>
            <a:pPr lvl="1"/>
            <a:r>
              <a:rPr lang="en-US" sz="2000" dirty="0"/>
              <a:t>Histogram</a:t>
            </a:r>
          </a:p>
          <a:p>
            <a:pPr lvl="1"/>
            <a:r>
              <a:rPr lang="en-US" sz="2000" dirty="0"/>
              <a:t>Convolution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A283-86A0-44A5-BCEA-17275540D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note: this warp synchronized technique only works in older models. After Volta, this technique is no longer valid due to the change in GPU architecture.</a:t>
            </a:r>
          </a:p>
          <a:p>
            <a:r>
              <a:rPr lang="en-US" dirty="0"/>
              <a:t>More on this:</a:t>
            </a:r>
          </a:p>
          <a:p>
            <a:pPr lvl="1"/>
            <a:r>
              <a:rPr lang="en-US" dirty="0">
                <a:hlinkClick r:id="rId2"/>
              </a:rPr>
              <a:t>https://devblogs.nvidia.com/cooperative-groups/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https://devblogs.nvidia.com/inside-volta/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82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Definition</a:t>
            </a:r>
          </a:p>
          <a:p>
            <a:pPr lvl="1"/>
            <a:r>
              <a:rPr lang="en-US" sz="1800" dirty="0"/>
              <a:t>Prefix sum, cumulative sum, inclusive scan, or simply scan of a sequence of numbers x0, x1, x2, ... Gives a second sequence of numbers y0, y1, y2, ..., the sums of prefixes (running totals) of the input sequence.</a:t>
            </a:r>
          </a:p>
          <a:p>
            <a:pPr lvl="1"/>
            <a:r>
              <a:rPr lang="en-US" sz="1800" dirty="0"/>
              <a:t>Any binary operation (not just the addition operation).</a:t>
            </a:r>
          </a:p>
          <a:p>
            <a:r>
              <a:rPr lang="en-US" sz="2250" dirty="0"/>
              <a:t>Example </a:t>
            </a:r>
          </a:p>
          <a:p>
            <a:pPr lvl="1"/>
            <a:r>
              <a:rPr lang="en-US" sz="1800" dirty="0"/>
              <a:t>If (+) is addition, then scan on the set:</a:t>
            </a:r>
          </a:p>
          <a:p>
            <a:pPr lvl="2"/>
            <a:r>
              <a:rPr lang="en-US" sz="1350" dirty="0"/>
              <a:t>Returns the set: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93" y="3650072"/>
            <a:ext cx="1385888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98" y="4016710"/>
            <a:ext cx="1857375" cy="25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1811" y="4273885"/>
            <a:ext cx="31664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Exclusive scan: last input element is not included in the result</a:t>
            </a:r>
          </a:p>
        </p:txBody>
      </p:sp>
    </p:spTree>
    <p:extLst>
      <p:ext uri="{BB962C8B-B14F-4D97-AF65-F5344CB8AC3E}">
        <p14:creationId xmlns:p14="http://schemas.microsoft.com/office/powerpoint/2010/main" val="272218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2400" dirty="0"/>
              <a:t>A Naïve inclusive parallel Scan</a:t>
            </a:r>
          </a:p>
          <a:p>
            <a:pPr lvl="1"/>
            <a:r>
              <a:rPr lang="en-US" sz="2100" dirty="0"/>
              <a:t>Assign one thread to calculate each y element</a:t>
            </a:r>
          </a:p>
          <a:p>
            <a:pPr lvl="1"/>
            <a:r>
              <a:rPr lang="en-US" sz="2100" dirty="0"/>
              <a:t>Have every thread add up all x elements needed for the y element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4488" y="4221484"/>
            <a:ext cx="45936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Parallel programming is easy as long as you do not care about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78" y="2007210"/>
            <a:ext cx="159305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92466" cy="3123073"/>
          </a:xfrm>
        </p:spPr>
        <p:txBody>
          <a:bodyPr numCol="1">
            <a:noAutofit/>
          </a:bodyPr>
          <a:lstStyle/>
          <a:p>
            <a:r>
              <a:rPr lang="en-US" dirty="0"/>
              <a:t>Hillis Steele Scan: A slight better version compared to naïve version.</a:t>
            </a:r>
          </a:p>
          <a:p>
            <a:r>
              <a:rPr lang="en-US" dirty="0"/>
              <a:t>Iterate log(n) times: Threads stride to n: Add pairs of elements stride elements apart. Double stride at each iteration. (note must double buffer shared memory arrays)</a:t>
            </a:r>
          </a:p>
          <a:p>
            <a:r>
              <a:rPr lang="en-US" dirty="0"/>
              <a:t>This scan algorithm is not that work efficient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Sequential scan algorithm does n-1 adds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does this one do?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happens if the # of elements is 10^6?</a:t>
            </a:r>
          </a:p>
        </p:txBody>
      </p:sp>
      <p:pic>
        <p:nvPicPr>
          <p:cNvPr id="1026" name="Picture 2" descr="39fig02.jpg">
            <a:extLst>
              <a:ext uri="{FF2B5EF4-FFF2-40B4-BE49-F238E27FC236}">
                <a16:creationId xmlns:a16="http://schemas.microsoft.com/office/drawing/2014/main" id="{60D40BA4-4707-4C27-B727-C18E3534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64" y="2089191"/>
            <a:ext cx="3948209" cy="18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0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Even better one: </a:t>
            </a:r>
            <a:r>
              <a:rPr lang="en-US" dirty="0" err="1"/>
              <a:t>Blelloch</a:t>
            </a:r>
            <a:r>
              <a:rPr lang="en-US" dirty="0"/>
              <a:t> Scan.</a:t>
            </a:r>
          </a:p>
          <a:p>
            <a:r>
              <a:rPr lang="en-US" dirty="0"/>
              <a:t>Reduces in log(n), </a:t>
            </a:r>
            <a:r>
              <a:rPr lang="en-US" dirty="0" err="1"/>
              <a:t>downsweeps</a:t>
            </a:r>
            <a:r>
              <a:rPr lang="en-US" dirty="0"/>
              <a:t> in log(n).</a:t>
            </a:r>
          </a:p>
          <a:p>
            <a:r>
              <a:rPr lang="en-US" dirty="0"/>
              <a:t>Total steps: 2 log(n)</a:t>
            </a:r>
          </a:p>
          <a:p>
            <a:r>
              <a:rPr lang="en-US" dirty="0"/>
              <a:t>This scan algorithm is work efficient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4" y="2220899"/>
            <a:ext cx="4263750" cy="2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Even better one: </a:t>
            </a:r>
            <a:r>
              <a:rPr lang="en-US" dirty="0" err="1"/>
              <a:t>Blelloch</a:t>
            </a:r>
            <a:r>
              <a:rPr lang="en-US" dirty="0"/>
              <a:t> Scan.</a:t>
            </a:r>
          </a:p>
          <a:p>
            <a:r>
              <a:rPr lang="en-US" dirty="0"/>
              <a:t>Reduces in log(n), </a:t>
            </a:r>
            <a:r>
              <a:rPr lang="en-US" dirty="0" err="1"/>
              <a:t>downsweeps</a:t>
            </a:r>
            <a:r>
              <a:rPr lang="en-US" dirty="0"/>
              <a:t> in log(n).</a:t>
            </a:r>
          </a:p>
          <a:p>
            <a:r>
              <a:rPr lang="en-US" dirty="0"/>
              <a:t>Total steps: 2 log(n)</a:t>
            </a:r>
          </a:p>
          <a:p>
            <a:r>
              <a:rPr lang="en-US" dirty="0"/>
              <a:t>This scan algorithm is work efficient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39fig03.jpg">
            <a:extLst>
              <a:ext uri="{FF2B5EF4-FFF2-40B4-BE49-F238E27FC236}">
                <a16:creationId xmlns:a16="http://schemas.microsoft.com/office/drawing/2014/main" id="{A42F1ACD-FDD4-4164-9D84-589CCBAA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7" y="2871921"/>
            <a:ext cx="4107104" cy="18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9fig04.jpg">
            <a:extLst>
              <a:ext uri="{FF2B5EF4-FFF2-40B4-BE49-F238E27FC236}">
                <a16:creationId xmlns:a16="http://schemas.microsoft.com/office/drawing/2014/main" id="{512E1160-F63F-4611-A792-F184CE282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51" y="2298602"/>
            <a:ext cx="4188349" cy="24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5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Useful in implementation of several parallel algorithms: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Radix sort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Quicksort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String comparison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Lexical analysis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Stream compaction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Polynomial evaluation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Solving recurrences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Tree operations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72" y="1510639"/>
            <a:ext cx="4113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Examples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Assigning camp slots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Assigning farmer market space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Allocating memory to parallel threads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Allocating memory buffer for communication channels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4641B-B73E-4EF9-8FF2-14E0CB92C0BE}"/>
              </a:ext>
            </a:extLst>
          </p:cNvPr>
          <p:cNvSpPr/>
          <p:nvPr/>
        </p:nvSpPr>
        <p:spPr>
          <a:xfrm>
            <a:off x="965872" y="4475400"/>
            <a:ext cx="7451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 Light" panose="020B0604020202020204" charset="0"/>
              </a:rPr>
              <a:t>More info: https://developer.nvidia.com/gpugems/GPUGems3/gpugems3_ch39.html</a:t>
            </a:r>
          </a:p>
        </p:txBody>
      </p:sp>
    </p:spTree>
    <p:extLst>
      <p:ext uri="{BB962C8B-B14F-4D97-AF65-F5344CB8AC3E}">
        <p14:creationId xmlns:p14="http://schemas.microsoft.com/office/powerpoint/2010/main" val="94435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Raleway Light" panose="020B0604020202020204" charset="0"/>
              </a:rPr>
              <a:t>A histogram is a graphical representation of the distribution of numerical data.</a:t>
            </a:r>
          </a:p>
          <a:p>
            <a:r>
              <a:rPr lang="en-US" sz="2100" dirty="0">
                <a:latin typeface="Raleway Light" panose="020B0604020202020204" charset="0"/>
              </a:rPr>
              <a:t>Bar Graph</a:t>
            </a:r>
          </a:p>
          <a:p>
            <a:r>
              <a:rPr lang="en-US" sz="2100" dirty="0">
                <a:latin typeface="Raleway Light" panose="020B0604020202020204" charset="0"/>
              </a:rPr>
              <a:t>Serial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1771" y="3409242"/>
            <a:ext cx="4916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BIN_COUNT;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]=0;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measurements.size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computeBin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(measurements[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])]++;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94" y="2038242"/>
            <a:ext cx="3169291" cy="18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5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9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21" y="2897149"/>
            <a:ext cx="4059677" cy="21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2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 popular class of computation</a:t>
            </a:r>
          </a:p>
          <a:p>
            <a:r>
              <a:rPr lang="en-US" sz="2700" dirty="0"/>
              <a:t>Goal: </a:t>
            </a:r>
            <a:r>
              <a:rPr lang="en-US" sz="2400" dirty="0"/>
              <a:t>To master the concept of control divergence through reduction trees (how to be work efficient).</a:t>
            </a:r>
          </a:p>
        </p:txBody>
      </p:sp>
    </p:spTree>
    <p:extLst>
      <p:ext uri="{BB962C8B-B14F-4D97-AF65-F5344CB8AC3E}">
        <p14:creationId xmlns:p14="http://schemas.microsoft.com/office/powerpoint/2010/main" val="174861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20" y="2588489"/>
            <a:ext cx="3093244" cy="1578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124"/>
          <a:stretch/>
        </p:blipFill>
        <p:spPr>
          <a:xfrm>
            <a:off x="2343897" y="2060231"/>
            <a:ext cx="4588604" cy="21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97" y="2060230"/>
            <a:ext cx="4588604" cy="26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Sort then reduce by key (Method 3)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02" y="2023830"/>
            <a:ext cx="4840856" cy="26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/>
              <a:t>Final thoughts on histogram:</a:t>
            </a:r>
          </a:p>
          <a:p>
            <a:pPr lvl="1"/>
            <a:r>
              <a:rPr lang="en-US" sz="1800" dirty="0"/>
              <a:t>Using Atomic operations</a:t>
            </a:r>
          </a:p>
          <a:p>
            <a:pPr lvl="1"/>
            <a:r>
              <a:rPr lang="en-US" sz="1800" dirty="0"/>
              <a:t>Using per-thread histograms, and then reduce</a:t>
            </a:r>
          </a:p>
          <a:p>
            <a:pPr lvl="1"/>
            <a:r>
              <a:rPr lang="en-US" sz="1800" dirty="0"/>
              <a:t>Sort, then reduce by key</a:t>
            </a:r>
          </a:p>
          <a:p>
            <a:r>
              <a:rPr lang="en-US" sz="2100" dirty="0"/>
              <a:t>Question</a:t>
            </a:r>
          </a:p>
          <a:p>
            <a:pPr lvl="1"/>
            <a:r>
              <a:rPr lang="en-US" sz="1800" dirty="0"/>
              <a:t>256 elements, 8 bins. How many atomic adds are needed?</a:t>
            </a:r>
          </a:p>
          <a:p>
            <a:pPr lvl="2"/>
            <a:r>
              <a:rPr lang="en-US" sz="1350" dirty="0"/>
              <a:t>Naive atomic technique. (256 threads)</a:t>
            </a:r>
          </a:p>
          <a:p>
            <a:pPr lvl="2"/>
            <a:r>
              <a:rPr lang="en-US" sz="1350" dirty="0"/>
              <a:t>Processing 16 elements per thread with local histogram, and then atomics.</a:t>
            </a:r>
          </a:p>
        </p:txBody>
      </p:sp>
    </p:spTree>
    <p:extLst>
      <p:ext uri="{BB962C8B-B14F-4D97-AF65-F5344CB8AC3E}">
        <p14:creationId xmlns:p14="http://schemas.microsoft.com/office/powerpoint/2010/main" val="30607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Applications</a:t>
            </a:r>
          </a:p>
          <a:p>
            <a:pPr lvl="1"/>
            <a:r>
              <a:rPr lang="en-US" sz="2100" dirty="0"/>
              <a:t>A popular array operation that is used in various forms in signal processing, digital recording, image processing, video processing, and computer vision.</a:t>
            </a:r>
          </a:p>
          <a:p>
            <a:pPr lvl="1"/>
            <a:r>
              <a:rPr lang="en-US" sz="2100" dirty="0"/>
              <a:t>Convolution is often performed as a filter that transforms signals and pixels into more desirable values</a:t>
            </a:r>
          </a:p>
          <a:p>
            <a:pPr lvl="2"/>
            <a:r>
              <a:rPr lang="en-US" sz="1500" dirty="0"/>
              <a:t>Some filters smooth out the signal values so that one can see the big-picture trend</a:t>
            </a:r>
          </a:p>
          <a:p>
            <a:pPr lvl="2"/>
            <a:r>
              <a:rPr lang="en-US" sz="1500" dirty="0"/>
              <a:t>Others like Gaussian filters can be used to sharpen boundaries and edges of objects in images</a:t>
            </a:r>
          </a:p>
        </p:txBody>
      </p:sp>
    </p:spTree>
    <p:extLst>
      <p:ext uri="{BB962C8B-B14F-4D97-AF65-F5344CB8AC3E}">
        <p14:creationId xmlns:p14="http://schemas.microsoft.com/office/powerpoint/2010/main" val="152570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04066" y="1952603"/>
            <a:ext cx="5535613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An array operation where each output data element is a weighted sum of a collection of neighboring input elements</a:t>
            </a:r>
          </a:p>
          <a:p>
            <a:r>
              <a:rPr lang="en-US" sz="1800" dirty="0"/>
              <a:t>The weights used in the weighted sum calculation are defined by an input mask array, commonly referred to as the convolution kernel</a:t>
            </a:r>
          </a:p>
          <a:p>
            <a:pPr lvl="1"/>
            <a:r>
              <a:rPr lang="en-US" sz="1500" dirty="0"/>
              <a:t>We will refer to these mask arrays as convolution masks to avoid confusion.</a:t>
            </a:r>
          </a:p>
          <a:p>
            <a:pPr lvl="1"/>
            <a:r>
              <a:rPr lang="en-US" sz="1500" dirty="0"/>
              <a:t>The same convolution mask is typically used for all elements of the array.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43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1D Convolution example</a:t>
            </a:r>
          </a:p>
          <a:p>
            <a:pPr lvl="1"/>
            <a:r>
              <a:rPr lang="en-US" sz="2100" dirty="0"/>
              <a:t>Commonly used for audio processing</a:t>
            </a:r>
          </a:p>
          <a:p>
            <a:pPr lvl="2"/>
            <a:r>
              <a:rPr lang="en-US" sz="1500" dirty="0"/>
              <a:t>Mask size is usually an odd number of elements for symmetry</a:t>
            </a:r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53" y="2775187"/>
            <a:ext cx="482917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428691" cy="3123073"/>
          </a:xfrm>
        </p:spPr>
        <p:txBody>
          <a:bodyPr>
            <a:normAutofit/>
          </a:bodyPr>
          <a:lstStyle/>
          <a:p>
            <a:r>
              <a:rPr lang="en-US" sz="2400" dirty="0"/>
              <a:t>Example</a:t>
            </a:r>
          </a:p>
          <a:p>
            <a:r>
              <a:rPr lang="en-US" sz="2400" dirty="0"/>
              <a:t>Calculate Max Value from vector:</a:t>
            </a:r>
          </a:p>
          <a:p>
            <a:r>
              <a:rPr lang="en-US" sz="2400" dirty="0"/>
              <a:t>A parallel reduction tree algorithm performs N-1 operations in log(N) steps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56" y="1736888"/>
            <a:ext cx="3142070" cy="2312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6ED702-4A4F-4276-95A5-9113BCF6DF05}"/>
              </a:ext>
            </a:extLst>
          </p:cNvPr>
          <p:cNvSpPr/>
          <p:nvPr/>
        </p:nvSpPr>
        <p:spPr>
          <a:xfrm>
            <a:off x="5063656" y="2056352"/>
            <a:ext cx="3278678" cy="1992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Example</a:t>
            </a:r>
          </a:p>
          <a:p>
            <a:pPr lvl="1"/>
            <a:r>
              <a:rPr lang="en-US" sz="1800" dirty="0"/>
              <a:t>A causal discrete-time FIR filter of order N, each value of the output sequence is a weighted sum of the most recent input values: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Where:</a:t>
            </a:r>
          </a:p>
          <a:p>
            <a:pPr lvl="2"/>
            <a:r>
              <a:rPr lang="en-US" sz="1350" dirty="0"/>
              <a:t>X[n] is the input signal</a:t>
            </a:r>
          </a:p>
          <a:p>
            <a:pPr lvl="2"/>
            <a:r>
              <a:rPr lang="en-US" sz="1350" dirty="0"/>
              <a:t>Y[n] is the output signal,</a:t>
            </a:r>
          </a:p>
          <a:p>
            <a:pPr lvl="2"/>
            <a:r>
              <a:rPr lang="en-US" sz="1350" dirty="0"/>
              <a:t>N is the filter order, an Nth-order filter has (N+1) terms on the right-hand side</a:t>
            </a:r>
          </a:p>
          <a:p>
            <a:pPr lvl="2"/>
            <a:r>
              <a:rPr lang="en-US" sz="1350" dirty="0"/>
              <a:t>Bi is the value of the impulse response at the </a:t>
            </a:r>
            <a:r>
              <a:rPr lang="en-US" sz="1350" dirty="0" err="1"/>
              <a:t>ith</a:t>
            </a:r>
            <a:r>
              <a:rPr lang="en-US" sz="1350" dirty="0"/>
              <a:t> instance for 0&lt;= I &lt;= N of an Nth-order filter. If the filter is a direct form FIR filter then bi is also a coefficient of the filter.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20" y="2360758"/>
            <a:ext cx="2538638" cy="6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Calculation of output elements near the boundaries (beginning and end) of the input array need to deal with “ghost” elements</a:t>
            </a:r>
          </a:p>
          <a:p>
            <a:pPr lvl="1"/>
            <a:r>
              <a:rPr lang="en-US" sz="1800" dirty="0"/>
              <a:t>Different policies (0, replicates of boundary values, etc.)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2" y="2770584"/>
            <a:ext cx="6515100" cy="186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This kernel forces all elements outside the vector range to 0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85" y="2049980"/>
            <a:ext cx="5625767" cy="26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2D convolution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171167" y="1371600"/>
            <a:ext cx="4972833" cy="3263900"/>
          </a:xfrm>
        </p:spPr>
        <p:txBody>
          <a:bodyPr>
            <a:normAutofit/>
          </a:bodyPr>
          <a:lstStyle/>
          <a:p>
            <a:r>
              <a:rPr lang="en-US" sz="2100" dirty="0"/>
              <a:t>2D convolution – ghost cells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8" y="2043748"/>
            <a:ext cx="3243263" cy="205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043748"/>
            <a:ext cx="3257550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6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Tiled Convolution for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96" y="2003662"/>
            <a:ext cx="4371975" cy="24717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6235B-5D15-47B1-9B3C-EE3303270533}"/>
              </a:ext>
            </a:extLst>
          </p:cNvPr>
          <p:cNvSpPr/>
          <p:nvPr/>
        </p:nvSpPr>
        <p:spPr>
          <a:xfrm>
            <a:off x="4196926" y="3943593"/>
            <a:ext cx="4879934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__shared__ </a:t>
            </a:r>
            <a:r>
              <a:rPr lang="en-US" sz="1200" dirty="0">
                <a:solidFill>
                  <a:srgbClr val="678CB1"/>
                </a:solidFill>
                <a:latin typeface="Courier New" panose="02070309020205020404" pitchFamily="49" charset="0"/>
              </a:rPr>
              <a:t>double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N_ds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BLOCK_SIZE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CD22"/>
                </a:solidFill>
                <a:latin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];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threadIdx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blockIdx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blockDim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678CB1"/>
                </a:solidFill>
                <a:latin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lindex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threadIdx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endParaRPr lang="en-US" sz="1200" dirty="0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1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internals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831"/>
          <a:stretch/>
        </p:blipFill>
        <p:spPr>
          <a:xfrm>
            <a:off x="2645066" y="1837800"/>
            <a:ext cx="4664869" cy="1603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D5526A-DCF3-4602-AA64-65062B15EE9D}"/>
              </a:ext>
            </a:extLst>
          </p:cNvPr>
          <p:cNvSpPr/>
          <p:nvPr/>
        </p:nvSpPr>
        <p:spPr>
          <a:xfrm>
            <a:off x="0" y="3496622"/>
            <a:ext cx="9144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// Read input elements into shared memory</a:t>
            </a:r>
          </a:p>
          <a:p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N_ds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lindex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] = in[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98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left halo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C90EC-B0DD-4F32-B653-5207609FA630}"/>
              </a:ext>
            </a:extLst>
          </p:cNvPr>
          <p:cNvSpPr/>
          <p:nvPr/>
        </p:nvSpPr>
        <p:spPr>
          <a:xfrm>
            <a:off x="0" y="3464157"/>
            <a:ext cx="9143873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93C763"/>
                </a:solidFill>
                <a:latin typeface="Courier New" panose="02070309020205020404" pitchFamily="49" charset="0"/>
              </a:rPr>
              <a:t>if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threadIdx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{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N_ds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lindex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&gt;=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CD22"/>
                </a:solidFill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?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in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]: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CD22"/>
                </a:solidFill>
                <a:latin typeface="Courier New" panose="02070309020205020404" pitchFamily="49" charset="0"/>
              </a:rPr>
              <a:t>0.0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A43107-E2EF-40B8-9464-C50586FC4E97}"/>
              </a:ext>
            </a:extLst>
          </p:cNvPr>
          <p:cNvGrpSpPr/>
          <p:nvPr/>
        </p:nvGrpSpPr>
        <p:grpSpPr>
          <a:xfrm>
            <a:off x="2544659" y="1796233"/>
            <a:ext cx="4657725" cy="1580013"/>
            <a:chOff x="2544659" y="1796233"/>
            <a:chExt cx="4657725" cy="158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40223"/>
            <a:stretch/>
          </p:blipFill>
          <p:spPr>
            <a:xfrm>
              <a:off x="2544659" y="1796233"/>
              <a:ext cx="4657725" cy="158001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6EF146-4D06-4336-A895-8C59590FAF88}"/>
                </a:ext>
              </a:extLst>
            </p:cNvPr>
            <p:cNvSpPr/>
            <p:nvPr/>
          </p:nvSpPr>
          <p:spPr>
            <a:xfrm>
              <a:off x="2863875" y="2692958"/>
              <a:ext cx="1165514" cy="950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29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right halo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CEB6-C183-4815-A381-CC3C44ED78B2}"/>
              </a:ext>
            </a:extLst>
          </p:cNvPr>
          <p:cNvSpPr/>
          <p:nvPr/>
        </p:nvSpPr>
        <p:spPr>
          <a:xfrm>
            <a:off x="0" y="3464157"/>
            <a:ext cx="9143873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93C763"/>
                </a:solidFill>
                <a:latin typeface="Courier New" panose="02070309020205020404" pitchFamily="49" charset="0"/>
              </a:rPr>
              <a:t>if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threadIdx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RADIUS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{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N_ds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lindex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BLOCK_SIZE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 err="1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BLOCK_SIZE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vector_size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?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in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E0E2E4"/>
                </a:solidFill>
                <a:latin typeface="Courier New" panose="02070309020205020404" pitchFamily="49" charset="0"/>
              </a:rPr>
              <a:t>gindex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BLOCK_SIZE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]:</a:t>
            </a:r>
            <a:r>
              <a:rPr lang="en-US" sz="1200" dirty="0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CD22"/>
                </a:solidFill>
                <a:latin typeface="Courier New" panose="02070309020205020404" pitchFamily="49" charset="0"/>
              </a:rPr>
              <a:t>0.0</a:t>
            </a:r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;</a:t>
            </a:r>
            <a:endParaRPr lang="en-US" sz="1200" dirty="0"/>
          </a:p>
          <a:p>
            <a:r>
              <a:rPr lang="en-US" sz="1200" dirty="0">
                <a:solidFill>
                  <a:srgbClr val="E8E2B7"/>
                </a:solidFill>
                <a:latin typeface="Courier New" panose="02070309020205020404" pitchFamily="49" charset="0"/>
              </a:rPr>
              <a:t>}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75E881-C143-422B-8F1D-75196CC91659}"/>
              </a:ext>
            </a:extLst>
          </p:cNvPr>
          <p:cNvGrpSpPr/>
          <p:nvPr/>
        </p:nvGrpSpPr>
        <p:grpSpPr>
          <a:xfrm>
            <a:off x="2635017" y="1798487"/>
            <a:ext cx="4664869" cy="1577759"/>
            <a:chOff x="2645065" y="1798487"/>
            <a:chExt cx="4664869" cy="1577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37961"/>
            <a:stretch/>
          </p:blipFill>
          <p:spPr>
            <a:xfrm>
              <a:off x="2645065" y="1798487"/>
              <a:ext cx="4664869" cy="15777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ED1FD8-80FD-4D67-B938-9AA08D13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649" y="2384443"/>
              <a:ext cx="161925" cy="3143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8397B7-1DBF-45C9-8999-F43D519C261E}"/>
                </a:ext>
              </a:extLst>
            </p:cNvPr>
            <p:cNvSpPr/>
            <p:nvPr/>
          </p:nvSpPr>
          <p:spPr>
            <a:xfrm>
              <a:off x="3366198" y="2381459"/>
              <a:ext cx="180870" cy="2914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58DD97-4762-4B85-97DE-A86BDB25523D}"/>
                </a:ext>
              </a:extLst>
            </p:cNvPr>
            <p:cNvSpPr/>
            <p:nvPr/>
          </p:nvSpPr>
          <p:spPr>
            <a:xfrm>
              <a:off x="5568461" y="2407365"/>
              <a:ext cx="180870" cy="2914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B38C6-840A-4364-A9F9-8CF04F51EFDE}"/>
                </a:ext>
              </a:extLst>
            </p:cNvPr>
            <p:cNvSpPr/>
            <p:nvPr/>
          </p:nvSpPr>
          <p:spPr>
            <a:xfrm>
              <a:off x="5185044" y="2672862"/>
              <a:ext cx="1165514" cy="14570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3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FA849-0073-43C0-A5AA-68DF9C0E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9" y="666849"/>
            <a:ext cx="7084151" cy="44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225269" cy="3123073"/>
          </a:xfrm>
        </p:spPr>
        <p:txBody>
          <a:bodyPr>
            <a:normAutofit lnSpcReduction="10000"/>
          </a:bodyPr>
          <a:lstStyle/>
          <a:p>
            <a:r>
              <a:rPr lang="en-US" sz="2100" dirty="0">
                <a:latin typeface="Raleway Light" panose="020B0604020202020204" charset="0"/>
              </a:rPr>
              <a:t>Example: Shared memory data reuse, with radius of 2.</a:t>
            </a:r>
          </a:p>
          <a:p>
            <a:r>
              <a:rPr lang="en-US" sz="2100" kern="1200" dirty="0">
                <a:latin typeface="Raleway Light" panose="020B0604020202020204" charset="0"/>
              </a:rPr>
              <a:t>A stencil/convolution operation has a lot of potential for data reuse.</a:t>
            </a:r>
          </a:p>
          <a:p>
            <a:r>
              <a:rPr lang="en-US" sz="2100" kern="1200" dirty="0">
                <a:latin typeface="Raleway Light" panose="020B0604020202020204" charset="0"/>
              </a:rPr>
              <a:t>Image processing algorithms can commonly use this resource as well.</a:t>
            </a:r>
          </a:p>
          <a:p>
            <a:r>
              <a:rPr lang="en-US" sz="2100" kern="1200" dirty="0">
                <a:latin typeface="Raleway Light" panose="020B0604020202020204" charset="0"/>
              </a:rPr>
              <a:t>The Sobel filter is an example of this algorithm we will cover in the image processing class.</a:t>
            </a:r>
          </a:p>
          <a:p>
            <a:endParaRPr lang="en-US" sz="2100" kern="1200" dirty="0">
              <a:latin typeface="Raleway Light" panose="020B0604020202020204" charset="0"/>
            </a:endParaRPr>
          </a:p>
          <a:p>
            <a:endParaRPr lang="en-US" sz="2100" dirty="0">
              <a:latin typeface="Raleway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1231" y="1997160"/>
            <a:ext cx="2978944" cy="2600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22551-03C0-43E9-8EF9-51844EF1B462}"/>
              </a:ext>
            </a:extLst>
          </p:cNvPr>
          <p:cNvSpPr/>
          <p:nvPr/>
        </p:nvSpPr>
        <p:spPr>
          <a:xfrm>
            <a:off x="5496448" y="2924070"/>
            <a:ext cx="2978944" cy="1673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6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A commonly used strategy for processing large input data sets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There is no required order of processing elements in a data set (associative and commutative)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Partition the data set into smaller chunks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Have each thread process a chunk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a reduction tree to summarize the results from each chunk into the final answer</a:t>
            </a:r>
          </a:p>
          <a:p>
            <a:r>
              <a:rPr lang="en-US" sz="2100" dirty="0"/>
              <a:t>Google and Hadoop MapReduce frameworks are examples of this pattern</a:t>
            </a:r>
          </a:p>
          <a:p>
            <a:r>
              <a:rPr lang="en-US" sz="2100" dirty="0"/>
              <a:t>We will focus on the reduction tree step for now.</a:t>
            </a:r>
          </a:p>
        </p:txBody>
      </p:sp>
    </p:spTree>
    <p:extLst>
      <p:ext uri="{BB962C8B-B14F-4D97-AF65-F5344CB8AC3E}">
        <p14:creationId xmlns:p14="http://schemas.microsoft.com/office/powerpoint/2010/main" val="30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dirty="0"/>
              <a:t>Example: Handling privatization</a:t>
            </a:r>
          </a:p>
          <a:p>
            <a:pPr lvl="1"/>
            <a:r>
              <a:rPr lang="en-US" sz="2400" dirty="0"/>
              <a:t>Multiple threads write into an output location</a:t>
            </a:r>
          </a:p>
          <a:p>
            <a:pPr lvl="1"/>
            <a:r>
              <a:rPr lang="en-US" sz="2400" dirty="0"/>
              <a:t>Replicate the output location so that each thread has a private output location</a:t>
            </a:r>
          </a:p>
          <a:p>
            <a:pPr lvl="1"/>
            <a:r>
              <a:rPr lang="en-US" sz="2400" dirty="0"/>
              <a:t>Use a reduction tree to combine the values of private locations into the original output location</a:t>
            </a:r>
          </a:p>
        </p:txBody>
      </p:sp>
    </p:spTree>
    <p:extLst>
      <p:ext uri="{BB962C8B-B14F-4D97-AF65-F5344CB8AC3E}">
        <p14:creationId xmlns:p14="http://schemas.microsoft.com/office/powerpoint/2010/main" val="145658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85891" cy="3123073"/>
          </a:xfrm>
        </p:spPr>
        <p:txBody>
          <a:bodyPr>
            <a:normAutofit/>
          </a:bodyPr>
          <a:lstStyle/>
          <a:p>
            <a:r>
              <a:rPr lang="en-US" sz="2000" dirty="0"/>
              <a:t>Use: Summarize a set of input values into one value using a “reduction operation”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Max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Min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Sum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Product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572000" y="1352327"/>
            <a:ext cx="4572001" cy="32831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You need to initialize the result as an identity value for the reduction operation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Smallest possible value for max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Largest possible value for min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0 for sum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1 for product reduction</a:t>
            </a:r>
          </a:p>
        </p:txBody>
      </p:sp>
    </p:spTree>
    <p:extLst>
      <p:ext uri="{BB962C8B-B14F-4D97-AF65-F5344CB8AC3E}">
        <p14:creationId xmlns:p14="http://schemas.microsoft.com/office/powerpoint/2010/main" val="381693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For N input values, the reduction tree performs:</a:t>
            </a:r>
          </a:p>
          <a:p>
            <a:pPr lvl="1"/>
            <a:r>
              <a:rPr lang="en-US" sz="1800" dirty="0"/>
              <a:t>(1/2)N + (1/4)N + (1/8)N + … (1/N) = N-1 operations</a:t>
            </a:r>
          </a:p>
          <a:p>
            <a:pPr lvl="1"/>
            <a:r>
              <a:rPr lang="en-US" sz="1800" dirty="0"/>
              <a:t>In log(N) steps – 1 000 000 input values take 20 steps</a:t>
            </a:r>
          </a:p>
          <a:p>
            <a:pPr lvl="2"/>
            <a:r>
              <a:rPr lang="en-US" sz="1350" dirty="0"/>
              <a:t>Assuming that we have enough execution resources</a:t>
            </a:r>
          </a:p>
          <a:p>
            <a:pPr lvl="1"/>
            <a:r>
              <a:rPr lang="en-US" sz="1800" dirty="0"/>
              <a:t>Average parallelism (N-1)/log(N)</a:t>
            </a:r>
          </a:p>
          <a:p>
            <a:pPr lvl="2"/>
            <a:r>
              <a:rPr lang="en-US" sz="1350" dirty="0"/>
              <a:t>For N = 1 000 000 average parallelism is 50 000</a:t>
            </a:r>
          </a:p>
          <a:p>
            <a:pPr lvl="2"/>
            <a:r>
              <a:rPr lang="en-US" sz="1350" dirty="0"/>
              <a:t>However, peak resource requirement is 500 000!</a:t>
            </a:r>
          </a:p>
          <a:p>
            <a:r>
              <a:rPr lang="en-US" sz="2100" dirty="0"/>
              <a:t>This is a work-efficient parallel algorithm</a:t>
            </a:r>
          </a:p>
          <a:p>
            <a:pPr lvl="1"/>
            <a:r>
              <a:rPr lang="en-US" sz="1800" dirty="0"/>
              <a:t>The amount of work done is comparable to sequential</a:t>
            </a:r>
          </a:p>
          <a:p>
            <a:pPr lvl="1"/>
            <a:r>
              <a:rPr lang="en-US" sz="1800" dirty="0"/>
              <a:t>Many parallel algorithms are not work efficient</a:t>
            </a:r>
          </a:p>
        </p:txBody>
      </p:sp>
    </p:spTree>
    <p:extLst>
      <p:ext uri="{BB962C8B-B14F-4D97-AF65-F5344CB8AC3E}">
        <p14:creationId xmlns:p14="http://schemas.microsoft.com/office/powerpoint/2010/main" val="349644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3654" y="1868462"/>
            <a:ext cx="5209789" cy="28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1843</Words>
  <Application>Microsoft Office PowerPoint</Application>
  <PresentationFormat>On-screen Show (16:9)</PresentationFormat>
  <Paragraphs>323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Raleway Light</vt:lpstr>
      <vt:lpstr>Calibri</vt:lpstr>
      <vt:lpstr>Playfair Display</vt:lpstr>
      <vt:lpstr>Century Schoolbook</vt:lpstr>
      <vt:lpstr>Courier New</vt:lpstr>
      <vt:lpstr>Arial</vt:lpstr>
      <vt:lpstr>Isabella template</vt:lpstr>
      <vt:lpstr>GPU Programming (in CUDA)</vt:lpstr>
      <vt:lpstr>Outline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Prefix Sum (Scan)</vt:lpstr>
      <vt:lpstr>Prefix Sum (Scan)</vt:lpstr>
      <vt:lpstr>Prefix Sum (Scan)</vt:lpstr>
      <vt:lpstr>Prefix Sum (Scan)</vt:lpstr>
      <vt:lpstr>Prefix Sum (Scan)</vt:lpstr>
      <vt:lpstr>Prefix Sum (Scan)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74</cp:revision>
  <dcterms:modified xsi:type="dcterms:W3CDTF">2019-02-06T21:16:10Z</dcterms:modified>
</cp:coreProperties>
</file>